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3" r:id="rId3"/>
    <p:sldId id="259" r:id="rId4"/>
    <p:sldId id="266" r:id="rId5"/>
    <p:sldId id="269" r:id="rId6"/>
    <p:sldId id="279" r:id="rId7"/>
    <p:sldId id="278" r:id="rId8"/>
    <p:sldId id="280" r:id="rId9"/>
    <p:sldId id="272" r:id="rId10"/>
    <p:sldId id="271" r:id="rId11"/>
    <p:sldId id="274" r:id="rId12"/>
    <p:sldId id="275" r:id="rId13"/>
    <p:sldId id="276" r:id="rId14"/>
    <p:sldId id="257" r:id="rId15"/>
    <p:sldId id="260" r:id="rId16"/>
    <p:sldId id="261" r:id="rId17"/>
    <p:sldId id="262" r:id="rId18"/>
    <p:sldId id="263" r:id="rId19"/>
    <p:sldId id="264" r:id="rId20"/>
    <p:sldId id="277" r:id="rId21"/>
    <p:sldId id="265" r:id="rId22"/>
    <p:sldId id="267" r:id="rId23"/>
    <p:sldId id="268" r:id="rId24"/>
    <p:sldId id="270" r:id="rId25"/>
  </p:sldIdLst>
  <p:sldSz cx="14630400" cy="8229600"/>
  <p:notesSz cx="8229600" cy="14630400"/>
  <p:embeddedFontLst>
    <p:embeddedFont>
      <p:font typeface="Inconsolata" pitchFamily="1" charset="0"/>
      <p:regular r:id="rId28"/>
    </p:embeddedFont>
    <p:embeddedFont>
      <p:font typeface="Montserrat Black" panose="00000A00000000000000" pitchFamily="2" charset="0"/>
      <p:bold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técnico 2 (N2).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técnico 2 (N2).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78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cijo/UpDesk" TargetMode="External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informasus.ufscar.br/tags/canal-de-duvidas/" TargetMode="Externa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Scrum Master: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Andrei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Mancijo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Jonatas Santos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 Team: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Filipe Vitor, Kaique Batista,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Mariozan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Jr, Mateus Teodoro da Silva</a:t>
            </a:r>
            <a:endParaRPr lang="en-US" sz="17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AEFF7B9-BDB4-413C-AB70-21221DEBE004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A396D5-225F-4A34-9627-CE7036824603}"/>
              </a:ext>
            </a:extLst>
          </p:cNvPr>
          <p:cNvSpPr txBox="1"/>
          <p:nvPr/>
        </p:nvSpPr>
        <p:spPr>
          <a:xfrm>
            <a:off x="3458816" y="162045"/>
            <a:ext cx="7880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caso de uso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311C5E-4AEA-4AD0-A29E-4EFBE3AB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" y="1645706"/>
            <a:ext cx="8249012" cy="49381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7D91A8-12A1-4412-9C32-AFE3A504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04" y="1645706"/>
            <a:ext cx="5897880" cy="493818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BE2332-BE26-46D2-9D8B-2108D8759142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09C3-E73A-4770-8CCC-3F2A00E77A6E}"/>
              </a:ext>
            </a:extLst>
          </p:cNvPr>
          <p:cNvSpPr txBox="1"/>
          <p:nvPr/>
        </p:nvSpPr>
        <p:spPr>
          <a:xfrm>
            <a:off x="4231663" y="259080"/>
            <a:ext cx="6167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classe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E301B5-E8B9-48CE-9F67-E299B08B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33" y="1290237"/>
            <a:ext cx="10849134" cy="668028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D851DD-A8CB-4475-B72F-00E4A3B5808D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20A0FC-1326-4BC2-88FF-E776C45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13" y="1701209"/>
            <a:ext cx="10951535" cy="62853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02CE55-5114-43FB-8FA7-F2E7481CF993}"/>
              </a:ext>
            </a:extLst>
          </p:cNvPr>
          <p:cNvSpPr txBox="1"/>
          <p:nvPr/>
        </p:nvSpPr>
        <p:spPr>
          <a:xfrm>
            <a:off x="3614507" y="286610"/>
            <a:ext cx="7401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sequência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E1FE0D-A36A-4B2A-98B8-A1D6CE4A183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0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26AE799-8A33-4966-8E14-3119D871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18" y="2013995"/>
            <a:ext cx="9927163" cy="581719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D88AD5-1530-40D2-A263-19FE8CC494C8}"/>
              </a:ext>
            </a:extLst>
          </p:cNvPr>
          <p:cNvSpPr txBox="1"/>
          <p:nvPr/>
        </p:nvSpPr>
        <p:spPr>
          <a:xfrm>
            <a:off x="3306935" y="398413"/>
            <a:ext cx="808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implantação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BCBD3F3-2BB2-4B04-A649-AE01984D0E5A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0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99E436-9724-4E5D-AF9F-C7F4DB5D46C4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 banco banco de dados</a:t>
            </a:r>
            <a:endParaRPr lang="en-US" b="1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banco de dados utilizado para armazenar e gerenciar informações de forma eficiente e segura.</a:t>
            </a:r>
            <a:endParaRPr lang="en-US" b="1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b="1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UML,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</a:t>
            </a:r>
          </a:p>
          <a:p>
            <a:pPr>
              <a:lnSpc>
                <a:spcPts val="2550"/>
              </a:lnSpc>
            </a:pP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entre equipes de 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b="1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documentação escolhidas para fornecer suporte e manter registros organizados do projeto.</a:t>
            </a:r>
            <a:endParaRPr lang="en-US" b="1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5DDED08-6F19-42BB-A704-059E9795D52E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modelo incremental que permite ajustes constantes ao longo do desenvolvimento, facilitando a adaptação às necessidades do cliente.</a:t>
            </a:r>
            <a:endParaRPr lang="en-US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reuniões semanais de alinhamento e revisão, garantindo que todos os membros da equipe estejam atualizados e engajados.</a:t>
            </a:r>
            <a:endParaRPr lang="en-US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prototipação para validação de ideias e funcionalidades, assegurando que o produto final atenda às expectativas.</a:t>
            </a:r>
            <a:endParaRPr lang="en-US" b="1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8 sprints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FCC94C8-F8D0-4BD3-A8D4-0E5D939993E1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requisitos necessários para o sistema, com empresa real de Help Desk.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b="1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b="1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b="1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4D3E28C-C54E-4558-A89D-7BBD79AED40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</a:t>
            </a: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normal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218384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chamado para assistência técnica.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inteligência artificial para sugerir uma solução para o chamado automaticamente.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</a:t>
            </a:r>
            <a:r>
              <a:rPr lang="en-US" sz="25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analista</a:t>
            </a: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TI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TI para resolução adequada.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resolvido e fechado pelo agente responsável.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ABA8EA9-0B70-435F-9AF3-9B3A6490D9F2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0061880-B003-4429-BAAC-BFA9BA99264D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7BC9F72-C099-41FC-A531-12836605E913}"/>
              </a:ext>
            </a:extLst>
          </p:cNvPr>
          <p:cNvSpPr txBox="1"/>
          <p:nvPr/>
        </p:nvSpPr>
        <p:spPr>
          <a:xfrm flipH="1">
            <a:off x="3747977" y="128419"/>
            <a:ext cx="713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Proposta</a:t>
            </a:r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do trabalho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9A9C557-32A2-4AE9-B35D-088CE72FED3E}"/>
              </a:ext>
            </a:extLst>
          </p:cNvPr>
          <p:cNvSpPr/>
          <p:nvPr/>
        </p:nvSpPr>
        <p:spPr>
          <a:xfrm>
            <a:off x="6794455" y="2298551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EDA9A5-4B62-43BB-9D47-18A562FD8CB2}"/>
              </a:ext>
            </a:extLst>
          </p:cNvPr>
          <p:cNvSpPr txBox="1"/>
          <p:nvPr/>
        </p:nvSpPr>
        <p:spPr>
          <a:xfrm>
            <a:off x="801366" y="2135266"/>
            <a:ext cx="589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O sistema foi idealizado a partir da análise de necessidades do problema proposto, visando resolver problemas como sobrecarga na fila de espera, retrabalho e falta de padronização.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AB4CD0-37EA-4A6A-A7AB-CEDFC836CBD8}"/>
              </a:ext>
            </a:extLst>
          </p:cNvPr>
          <p:cNvSpPr txBox="1"/>
          <p:nvPr/>
        </p:nvSpPr>
        <p:spPr>
          <a:xfrm>
            <a:off x="8055430" y="3612594"/>
            <a:ext cx="5893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A proposta envolve a construção de um software funcional, com potencial de aplicação prática e acadêmica.</a:t>
            </a:r>
          </a:p>
          <a:p>
            <a:endParaRPr lang="pt-BR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9A5A4E9F-5273-4EB1-81A4-133DF1F5649F}"/>
              </a:ext>
            </a:extLst>
          </p:cNvPr>
          <p:cNvSpPr/>
          <p:nvPr/>
        </p:nvSpPr>
        <p:spPr>
          <a:xfrm>
            <a:off x="7324454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30E241BB-C8BF-4965-8AEF-7FF2D9B557BC}"/>
              </a:ext>
            </a:extLst>
          </p:cNvPr>
          <p:cNvSpPr/>
          <p:nvPr/>
        </p:nvSpPr>
        <p:spPr>
          <a:xfrm>
            <a:off x="7365821" y="4058195"/>
            <a:ext cx="511492" cy="45719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C3DAD3C-60F0-4EC9-80C3-CC8F754265A5}"/>
              </a:ext>
            </a:extLst>
          </p:cNvPr>
          <p:cNvSpPr/>
          <p:nvPr/>
        </p:nvSpPr>
        <p:spPr>
          <a:xfrm>
            <a:off x="801366" y="5502245"/>
            <a:ext cx="6225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Desenvolver um sistema inovador de gerenciamento de chamados, voltado para o suporte técnico, que integre recursos de inteligência artificial para automatizar a triagem e a sugestão de soluções.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EAF7F0E9-143D-4CC0-85FE-BD17CBAF65B7}"/>
              </a:ext>
            </a:extLst>
          </p:cNvPr>
          <p:cNvSpPr/>
          <p:nvPr/>
        </p:nvSpPr>
        <p:spPr>
          <a:xfrm>
            <a:off x="6793076" y="5513128"/>
            <a:ext cx="511492" cy="45719"/>
          </a:xfrm>
          <a:prstGeom prst="roundRect">
            <a:avLst>
              <a:gd name="adj" fmla="val 40000"/>
            </a:avLst>
          </a:prstGeom>
          <a:solidFill>
            <a:srgbClr val="FFFF00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09457E51-C650-4F9D-BC38-427B2615E7DC}"/>
              </a:ext>
            </a:extLst>
          </p:cNvPr>
          <p:cNvSpPr/>
          <p:nvPr/>
        </p:nvSpPr>
        <p:spPr>
          <a:xfrm>
            <a:off x="7144074" y="210674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64216D5-B688-4951-A006-A432F2D74952}"/>
              </a:ext>
            </a:extLst>
          </p:cNvPr>
          <p:cNvSpPr/>
          <p:nvPr/>
        </p:nvSpPr>
        <p:spPr>
          <a:xfrm>
            <a:off x="7127801" y="3866385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BB5AF85-5BB4-438F-8BFC-CBEECC9B3DF4}"/>
              </a:ext>
            </a:extLst>
          </p:cNvPr>
          <p:cNvSpPr/>
          <p:nvPr/>
        </p:nvSpPr>
        <p:spPr>
          <a:xfrm>
            <a:off x="7112758" y="534417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FFF00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&lt;svg xmlns=&quot;http://www.w3.org/2000/svg&quot; height=&quot;24px&quot; viewBox=&quot;0 -960 960 960&quot; width=&quot;24px&quot; fill=&quot;#FFFFFF&quot;&gt;&lt;path d=&quot;M440-280h80l12-60q12-5 22.5-10.5T576-364l58 18 40-68-46-40q2-14 2-26t-2-26l46-40-40-68-58 18q-11-8-21.5-13.5T532-620l-12-60h-80l-12 60q-12 5-22.5 10.5T384-596l-58-18-40 68 46 40q-2 14-2 26t2 26l-46 40 40 68 58-18q11 8 21.5 13.5T428-340l12 60Zm40-120q-33 0-56.5-23.5T400-480q0-33 23.5-56.5T480-560q33 0 56.5 23.5T560-480q0 33-23.5 56.5T480-4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9A4BA848-400C-44AB-8E5B-596CBC23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83" y="220711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lt;svg xmlns=&quot;http://www.w3.org/2000/svg&quot; height=&quot;24px&quot; viewBox=&quot;0 -960 960 960&quot; width=&quot;24px&quot; fill=&quot;#FFFFFF&quot;&gt;&lt;path d=&quot;M240-120v-80l40-40H160q-33 0-56.5-23.5T80-320v-440q0-33 23.5-56.5T160-840h320v80H160v440h640v-120h80v120q0 33-23.5 56.5T800-240H680l40 40v80H240Zm360-240L400-560l56-56 104 103v-327h80v327l104-103 56 56-200 200Z&quot;/&gt;&lt;/svg&gt;">
            <a:extLst>
              <a:ext uri="{FF2B5EF4-FFF2-40B4-BE49-F238E27FC236}">
                <a16:creationId xmlns:a16="http://schemas.microsoft.com/office/drawing/2014/main" id="{B26F5769-3E41-481C-AE80-564050C1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96675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&lt;svg xmlns=&quot;http://www.w3.org/2000/svg&quot; height=&quot;24px&quot; viewBox=&quot;0 -960 960 960&quot; width=&quot;24px&quot; fill=&quot;#FFFFFF&quot;&gt;&lt;path d=&quot;M0-160v-80h160v-40q-33 0-56.5-23.5T80-360v-400q0-33 23.5-56.5T160-840h640q33 0 56.5 23.5T880-760v400q0 33-23.5 56.5T800-280v40h160v80H0Zm160-200h640v-400H160v400Zm0 0v-400 400Z&quot;/&gt;&lt;/svg&gt;">
            <a:extLst>
              <a:ext uri="{FF2B5EF4-FFF2-40B4-BE49-F238E27FC236}">
                <a16:creationId xmlns:a16="http://schemas.microsoft.com/office/drawing/2014/main" id="{F752282D-DEF2-4685-9A57-544C133F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54" y="542209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335B775-E147-41C2-AC23-2D837308910C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6B86B7-FC98-49D2-BE77-12F4EE0F8249}"/>
              </a:ext>
            </a:extLst>
          </p:cNvPr>
          <p:cNvSpPr txBox="1"/>
          <p:nvPr/>
        </p:nvSpPr>
        <p:spPr>
          <a:xfrm>
            <a:off x="988788" y="636607"/>
            <a:ext cx="12652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Planilha de teste e validação do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A44C6C-D92A-49AE-A4BD-DCC1B97C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9" y="3983584"/>
            <a:ext cx="13618120" cy="36094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57912E-B22F-4BE4-AE63-488C67636F23}"/>
              </a:ext>
            </a:extLst>
          </p:cNvPr>
          <p:cNvSpPr txBox="1"/>
          <p:nvPr/>
        </p:nvSpPr>
        <p:spPr>
          <a:xfrm>
            <a:off x="876051" y="2289996"/>
            <a:ext cx="901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A planilha de testes foi utilizada para registrar e acompanhar a execução dos testes das funcionalidades do sistema </a:t>
            </a:r>
            <a:r>
              <a:rPr lang="pt-BR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. Nela, documentamos cada caso de teste com seus passos, dados de entrada, resultado esperado e resultado obtido, além do status (aprovado ou com erro).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365B6C-A090-4361-8D76-96550E04240E}"/>
              </a:ext>
            </a:extLst>
          </p:cNvPr>
          <p:cNvSpPr txBox="1"/>
          <p:nvPr/>
        </p:nvSpPr>
        <p:spPr>
          <a:xfrm>
            <a:off x="3983197" y="1313604"/>
            <a:ext cx="666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Controle de Qualidade com Roteiros de Teste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2C1BE7E-B018-4488-81B8-A4CA05129C67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31A9DC6-53DB-4285-8442-D11CA57E781B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796027"/>
            <a:ext cx="4587066" cy="438228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0436CAC-33BB-40D0-8B9B-F2696711060C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Figma</a:t>
            </a:r>
            <a:endParaRPr lang="pt-BR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Repositório remoto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Segue o link do repositório remoto contendo todos os arquivos sobre o desenvolvimento: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UpDesk </a:t>
            </a:r>
            <a:r>
              <a:rPr lang="pt-BR" dirty="0">
                <a:hlinkClick r:id="rId3"/>
              </a:rPr>
              <a:t>–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Repositório</a:t>
            </a:r>
            <a:endParaRPr lang="pt-BR" dirty="0">
              <a:solidFill>
                <a:schemeClr val="bg1"/>
              </a:solidFill>
              <a:latin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629CA36-4AD4-4750-9128-948D4164633E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demanda</a:t>
            </a: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atendimento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atendimentos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são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recebidos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por e-mail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ou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telephone,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dificultando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no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controle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dos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chamados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havendo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atrasos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falhas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na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priorização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BDB4B12-48B1-40DB-BCF3-9EA6A0F43D1E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b="1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b="1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b="1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Exemplos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mais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D63181AD-E6C7-40DD-A64F-06D6216C6FA0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69902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5770971-DB01-4297-8BA6-77185F2862E1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D00C62-E2E5-4B0B-AAB1-081E8D88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75" y="1169580"/>
            <a:ext cx="12977292" cy="657973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D4A54A2-8527-42C2-9862-C978B81F412D}"/>
              </a:ext>
            </a:extLst>
          </p:cNvPr>
          <p:cNvSpPr/>
          <p:nvPr/>
        </p:nvSpPr>
        <p:spPr>
          <a:xfrm>
            <a:off x="3751895" y="95560"/>
            <a:ext cx="73292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Modelo ER – Conceitual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005D2C0-7C4F-4FE4-AA6D-68C466B2AE29}"/>
              </a:ext>
            </a:extLst>
          </p:cNvPr>
          <p:cNvSpPr/>
          <p:nvPr/>
        </p:nvSpPr>
        <p:spPr>
          <a:xfrm>
            <a:off x="12833498" y="7749318"/>
            <a:ext cx="1728322" cy="405853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5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720ECBC-6058-4A29-8846-E4526710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063256"/>
            <a:ext cx="11053385" cy="701729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E68D23-1B9E-4A61-A9AD-AC14B9BE9ED6}"/>
              </a:ext>
            </a:extLst>
          </p:cNvPr>
          <p:cNvSpPr txBox="1"/>
          <p:nvPr/>
        </p:nvSpPr>
        <p:spPr>
          <a:xfrm>
            <a:off x="4307805" y="0"/>
            <a:ext cx="6014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Modelo ER - Lógico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3F5A5B-F1AA-4049-BCAB-B7E26DE85956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7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EF4A859-BB3C-4C80-8F33-F4DAEFF72951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846926-D916-43C1-BDD1-340AFBC51585}"/>
              </a:ext>
            </a:extLst>
          </p:cNvPr>
          <p:cNvSpPr txBox="1"/>
          <p:nvPr/>
        </p:nvSpPr>
        <p:spPr>
          <a:xfrm>
            <a:off x="3333981" y="359558"/>
            <a:ext cx="796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Script do banco de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F73550-2FC4-456E-A719-F159D13E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7" y="1467293"/>
            <a:ext cx="12421563" cy="61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133231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kumimoji="0" lang="en-US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4336" y="591733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80911" y="1609190"/>
            <a:ext cx="45719" cy="6153686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547963" y="1437917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036595" y="125753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32" y="1289506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09946" y="131611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18441" y="249817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57681" y="231779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18" y="2349765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01978" y="2376376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11899" y="3460690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100531" y="328031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68" y="3312279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3882" y="3338889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61292" y="430367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100532" y="412329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469" y="415526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44829" y="418187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lnSpc>
                <a:spcPts val="2050"/>
              </a:lnSpc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Estudamos e planejamos a integração de um módulo de IA no </a:t>
            </a:r>
            <a:r>
              <a:rPr lang="pt-BR" sz="2000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 para sugerir uma classificação de chamados e soluções automáticas.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consolata" panose="020B0604020202020204" charset="0"/>
              <a:ea typeface="Inconsolata" panose="020B0604020202020204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11899" y="520896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7100531" y="50285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8" y="5060555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73882" y="508716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unitários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 do sistema, garantindo que todas as funcionalidades estejam operando como esperado.</a:t>
            </a:r>
          </a:p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7463858" y="601836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7103098" y="583798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035" y="5869957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47395" y="589656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38C5EB8B-E9DF-4BE6-B3AF-FC404BF4D555}"/>
              </a:ext>
            </a:extLst>
          </p:cNvPr>
          <p:cNvSpPr/>
          <p:nvPr/>
        </p:nvSpPr>
        <p:spPr>
          <a:xfrm>
            <a:off x="6591606" y="6928311"/>
            <a:ext cx="511492" cy="22860"/>
          </a:xfrm>
          <a:prstGeom prst="roundRect">
            <a:avLst>
              <a:gd name="adj" fmla="val 40000"/>
            </a:avLst>
          </a:prstGeom>
          <a:solidFill>
            <a:schemeClr val="accent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hape 19">
            <a:extLst>
              <a:ext uri="{FF2B5EF4-FFF2-40B4-BE49-F238E27FC236}">
                <a16:creationId xmlns:a16="http://schemas.microsoft.com/office/drawing/2014/main" id="{3A95C43B-1542-4515-8A45-212239AC7CB4}"/>
              </a:ext>
            </a:extLst>
          </p:cNvPr>
          <p:cNvSpPr/>
          <p:nvPr/>
        </p:nvSpPr>
        <p:spPr>
          <a:xfrm>
            <a:off x="7101374" y="672507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1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17FBA7D-E05F-431E-BBFB-34321A85DFCF}"/>
              </a:ext>
            </a:extLst>
          </p:cNvPr>
          <p:cNvSpPr/>
          <p:nvPr/>
        </p:nvSpPr>
        <p:spPr>
          <a:xfrm>
            <a:off x="480299" y="6787858"/>
            <a:ext cx="6131600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50"/>
              </a:lnSpc>
              <a:defRPr/>
            </a:pPr>
            <a:r>
              <a:rPr lang="en-US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</a:t>
            </a:r>
            <a:r>
              <a:rPr lang="en-US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scrum 
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Para organizar o nosso processo de desenvolvimento, adotamos uma abordagem baseada no Scrum, onde cada sprint teve objetivos bem definidos</a:t>
            </a:r>
            <a:r>
              <a:rPr lang="en-US" sz="20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.</a:t>
            </a:r>
          </a:p>
        </p:txBody>
      </p:sp>
      <p:pic>
        <p:nvPicPr>
          <p:cNvPr id="2052" name="Picture 4" descr="&lt;svg xmlns=&quot;http://www.w3.org/2000/svg&quot; height=&quot;24px&quot; viewBox=&quot;0 -960 960 960&quot; width=&quot;24px&quot; fill=&quot;#FFFFFF&quot;&gt;&lt;path d=&quot;M280-280h80v-400h-80v400Zm320-80h80v-320h-80v320ZM440-480h80v-200h-80v2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E84C54D9-6124-4DC3-8C8C-FEA34578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31" y="681401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67C341D0-5304-4760-A1A3-323CD27DF46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1178</TotalTime>
  <Words>1598</Words>
  <Application>Microsoft Office PowerPoint</Application>
  <PresentationFormat>Personalizar</PresentationFormat>
  <Paragraphs>193</Paragraphs>
  <Slides>24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Inconsolata</vt:lpstr>
      <vt:lpstr>Montserrat Black</vt:lpstr>
      <vt:lpstr>Wingdings</vt:lpstr>
      <vt:lpstr>Poppins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Jônatas Souza</cp:lastModifiedBy>
  <cp:revision>49</cp:revision>
  <dcterms:created xsi:type="dcterms:W3CDTF">2025-05-27T23:34:18Z</dcterms:created>
  <dcterms:modified xsi:type="dcterms:W3CDTF">2025-06-03T17:56:52Z</dcterms:modified>
</cp:coreProperties>
</file>